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media/image1.jpeg" ContentType="image/jpeg"/>
  <Override PartName="/ppt/media/image2.jpeg" ContentType="image/jpeg"/>
  <Override PartName="/ppt/media/image3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4.jpeg" ContentType="image/jpeg"/>
  <Override PartName="/ppt/theme/theme2.xml" ContentType="application/vnd.openxmlformats-officedocument.theme+xml"/>
  <Override PartName="/ppt/media/image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DCC"/>
          </a:solidFill>
        </a:fill>
      </a:tcStyle>
    </a:wholeTbl>
    <a:band2H>
      <a:tcTxStyle b="def" i="def"/>
      <a:tcStyle>
        <a:tcBdr/>
        <a:fill>
          <a:solidFill>
            <a:srgbClr val="EBEF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 b="def" i="def"/>
      <a:tcStyle>
        <a:tcBdr/>
        <a:fill>
          <a:solidFill>
            <a:srgbClr val="E7E7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BCD"/>
          </a:solidFill>
        </a:fill>
      </a:tcStyle>
    </a:wholeTbl>
    <a:band2H>
      <a:tcTxStyle b="def" i="def"/>
      <a:tcStyle>
        <a:tcBdr/>
        <a:fill>
          <a:solidFill>
            <a:srgbClr val="E7E7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Shape 16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Arial"/>
      </a:defRPr>
    </a:lvl1pPr>
    <a:lvl2pPr indent="228600" defTabSz="457200" latinLnBrk="0">
      <a:defRPr sz="1200">
        <a:latin typeface="+mn-lt"/>
        <a:ea typeface="+mn-ea"/>
        <a:cs typeface="+mn-cs"/>
        <a:sym typeface="Arial"/>
      </a:defRPr>
    </a:lvl2pPr>
    <a:lvl3pPr indent="457200" defTabSz="457200" latinLnBrk="0">
      <a:defRPr sz="1200">
        <a:latin typeface="+mn-lt"/>
        <a:ea typeface="+mn-ea"/>
        <a:cs typeface="+mn-cs"/>
        <a:sym typeface="Arial"/>
      </a:defRPr>
    </a:lvl3pPr>
    <a:lvl4pPr indent="685800" defTabSz="457200" latinLnBrk="0">
      <a:defRPr sz="1200">
        <a:latin typeface="+mn-lt"/>
        <a:ea typeface="+mn-ea"/>
        <a:cs typeface="+mn-cs"/>
        <a:sym typeface="Arial"/>
      </a:defRPr>
    </a:lvl4pPr>
    <a:lvl5pPr indent="914400" defTabSz="457200" latinLnBrk="0">
      <a:defRPr sz="1200">
        <a:latin typeface="+mn-lt"/>
        <a:ea typeface="+mn-ea"/>
        <a:cs typeface="+mn-cs"/>
        <a:sym typeface="Arial"/>
      </a:defRPr>
    </a:lvl5pPr>
    <a:lvl6pPr indent="1143000" defTabSz="457200" latinLnBrk="0">
      <a:defRPr sz="1200">
        <a:latin typeface="+mn-lt"/>
        <a:ea typeface="+mn-ea"/>
        <a:cs typeface="+mn-cs"/>
        <a:sym typeface="Arial"/>
      </a:defRPr>
    </a:lvl6pPr>
    <a:lvl7pPr indent="1371600" defTabSz="457200" latinLnBrk="0">
      <a:defRPr sz="1200">
        <a:latin typeface="+mn-lt"/>
        <a:ea typeface="+mn-ea"/>
        <a:cs typeface="+mn-cs"/>
        <a:sym typeface="Arial"/>
      </a:defRPr>
    </a:lvl7pPr>
    <a:lvl8pPr indent="1600200" defTabSz="457200" latinLnBrk="0">
      <a:defRPr sz="1200">
        <a:latin typeface="+mn-lt"/>
        <a:ea typeface="+mn-ea"/>
        <a:cs typeface="+mn-cs"/>
        <a:sym typeface="Arial"/>
      </a:defRPr>
    </a:lvl8pPr>
    <a:lvl9pPr indent="1828800" defTabSz="4572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4.jpeg"/><Relationship Id="rId5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4.jpeg"/><Relationship Id="rId5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07546"/>
            <a:ext cx="9144000" cy="6758609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/>
          <p:nvPr>
            <p:ph type="title"/>
          </p:nvPr>
        </p:nvSpPr>
        <p:spPr>
          <a:xfrm>
            <a:off x="458408" y="516684"/>
            <a:ext cx="8203153" cy="1470026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Title Text</a:t>
            </a:r>
          </a:p>
        </p:txBody>
      </p:sp>
      <p:sp>
        <p:nvSpPr>
          <p:cNvPr id="23" name="Shape 23"/>
          <p:cNvSpPr/>
          <p:nvPr>
            <p:ph type="body" sz="half" idx="1"/>
          </p:nvPr>
        </p:nvSpPr>
        <p:spPr>
          <a:xfrm>
            <a:off x="458408" y="1907340"/>
            <a:ext cx="7925349" cy="17526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>
                <a:solidFill>
                  <a:srgbClr val="FFFFFF"/>
                </a:solidFill>
              </a:defRPr>
            </a:lvl2pPr>
            <a:lvl3pPr marL="0" indent="914400">
              <a:buSzTx/>
              <a:buFontTx/>
              <a:buNone/>
              <a:defRPr>
                <a:solidFill>
                  <a:srgbClr val="FFFFFF"/>
                </a:solidFill>
              </a:defRPr>
            </a:lvl3pPr>
            <a:lvl4pPr marL="0" indent="1371600">
              <a:buSzTx/>
              <a:buFontTx/>
              <a:buNone/>
              <a:defRPr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hape 24"/>
          <p:cNvSpPr/>
          <p:nvPr/>
        </p:nvSpPr>
        <p:spPr>
          <a:xfrm>
            <a:off x="-222788" y="1987202"/>
            <a:ext cx="9376115" cy="350659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556F22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5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78158" y="6048018"/>
            <a:ext cx="2538162" cy="499423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Shape 26"/>
          <p:cNvSpPr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hape 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hape 44"/>
          <p:cNvSpPr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>
              <a:defRPr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45" name="Shape 45"/>
          <p:cNvSpPr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" name="Shape 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6" name="Shape 56"/>
          <p:cNvSpPr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hape 57"/>
          <p:cNvSpPr/>
          <p:nvPr/>
        </p:nvSpPr>
        <p:spPr>
          <a:xfrm>
            <a:off x="536576" y="1299672"/>
            <a:ext cx="8686801" cy="1"/>
          </a:xfrm>
          <a:prstGeom prst="line">
            <a:avLst/>
          </a:prstGeom>
          <a:ln w="12700">
            <a:solidFill>
              <a:schemeClr val="accent2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hape 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8" name="Shape 68"/>
          <p:cNvSpPr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200"/>
            </a:lvl1pPr>
            <a:lvl2pPr marL="0" indent="457200">
              <a:spcBef>
                <a:spcPts val="500"/>
              </a:spcBef>
              <a:buSzTx/>
              <a:buFontTx/>
              <a:buNone/>
              <a:defRPr sz="2200"/>
            </a:lvl2pPr>
            <a:lvl3pPr marL="0" indent="914400">
              <a:spcBef>
                <a:spcPts val="500"/>
              </a:spcBef>
              <a:buSzTx/>
              <a:buFontTx/>
              <a:buNone/>
              <a:defRPr sz="2200"/>
            </a:lvl3pPr>
            <a:lvl4pPr marL="0" indent="1371600">
              <a:spcBef>
                <a:spcPts val="500"/>
              </a:spcBef>
              <a:buSzTx/>
              <a:buFontTx/>
              <a:buNone/>
              <a:defRPr sz="2200"/>
            </a:lvl4pPr>
            <a:lvl5pPr marL="0" indent="1828800">
              <a:spcBef>
                <a:spcPts val="500"/>
              </a:spcBef>
              <a:buSzTx/>
              <a:buFontTx/>
              <a:buNone/>
              <a:defRPr sz="2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hape 69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200"/>
            </a:pPr>
          </a:p>
        </p:txBody>
      </p:sp>
      <p:sp>
        <p:nvSpPr>
          <p:cNvPr id="70" name="Shape 70"/>
          <p:cNvSpPr/>
          <p:nvPr/>
        </p:nvSpPr>
        <p:spPr>
          <a:xfrm>
            <a:off x="536576" y="1299672"/>
            <a:ext cx="8686801" cy="1"/>
          </a:xfrm>
          <a:prstGeom prst="line">
            <a:avLst/>
          </a:prstGeom>
          <a:ln w="12700">
            <a:solidFill>
              <a:schemeClr val="accent2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1" name="Shape 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1" name="Shape 81"/>
          <p:cNvSpPr/>
          <p:nvPr/>
        </p:nvSpPr>
        <p:spPr>
          <a:xfrm>
            <a:off x="536576" y="1299672"/>
            <a:ext cx="8686801" cy="1"/>
          </a:xfrm>
          <a:prstGeom prst="line">
            <a:avLst/>
          </a:prstGeom>
          <a:ln w="12700">
            <a:solidFill>
              <a:schemeClr val="accent2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2" name="Shape 8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101" name="Shape 101"/>
          <p:cNvSpPr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4pPr marL="1752600" indent="-381000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hape 102"/>
          <p:cNvSpPr/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hape 112"/>
          <p:cNvSpPr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113" name="Shape 113"/>
          <p:cNvSpPr/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14" name="Shape 114"/>
          <p:cNvSpPr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" name="Shape 1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hape 1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5" name="Shape 12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Shape 126"/>
          <p:cNvSpPr/>
          <p:nvPr/>
        </p:nvSpPr>
        <p:spPr>
          <a:xfrm>
            <a:off x="706328" y="6349830"/>
            <a:ext cx="851362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  |</a:t>
            </a:r>
          </a:p>
        </p:txBody>
      </p:sp>
      <p:sp>
        <p:nvSpPr>
          <p:cNvPr id="127" name="Shape 127"/>
          <p:cNvSpPr/>
          <p:nvPr/>
        </p:nvSpPr>
        <p:spPr>
          <a:xfrm>
            <a:off x="536576" y="1299672"/>
            <a:ext cx="8686801" cy="1"/>
          </a:xfrm>
          <a:prstGeom prst="line">
            <a:avLst/>
          </a:prstGeom>
          <a:ln w="12700">
            <a:solidFill>
              <a:schemeClr val="accent2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8" name="Shape 12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hape 137"/>
          <p:cNvSpPr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" name="Shape 13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07546"/>
            <a:ext cx="9144000" cy="6758609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/>
          <p:nvPr>
            <p:ph type="title"/>
          </p:nvPr>
        </p:nvSpPr>
        <p:spPr>
          <a:xfrm>
            <a:off x="458408" y="516684"/>
            <a:ext cx="8203153" cy="1470026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Title Text</a:t>
            </a:r>
          </a:p>
        </p:txBody>
      </p:sp>
      <p:sp>
        <p:nvSpPr>
          <p:cNvPr id="150" name="Shape 150"/>
          <p:cNvSpPr/>
          <p:nvPr>
            <p:ph type="body" sz="half" idx="1"/>
          </p:nvPr>
        </p:nvSpPr>
        <p:spPr>
          <a:xfrm>
            <a:off x="458408" y="1907340"/>
            <a:ext cx="7925349" cy="17526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>
                <a:solidFill>
                  <a:srgbClr val="FFFFFF"/>
                </a:solidFill>
              </a:defRPr>
            </a:lvl2pPr>
            <a:lvl3pPr marL="0" indent="914400">
              <a:buSzTx/>
              <a:buFontTx/>
              <a:buNone/>
              <a:defRPr>
                <a:solidFill>
                  <a:srgbClr val="FFFFFF"/>
                </a:solidFill>
              </a:defRPr>
            </a:lvl3pPr>
            <a:lvl4pPr marL="0" indent="1371600">
              <a:buSzTx/>
              <a:buFontTx/>
              <a:buNone/>
              <a:defRPr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1" name="Shape 151"/>
          <p:cNvSpPr/>
          <p:nvPr/>
        </p:nvSpPr>
        <p:spPr>
          <a:xfrm>
            <a:off x="-222788" y="1987202"/>
            <a:ext cx="9376115" cy="350659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556F22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52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78158" y="6048018"/>
            <a:ext cx="2538162" cy="499423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Shape 153"/>
          <p:cNvSpPr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1.png"/><Relationship Id="rId5" Type="http://schemas.openxmlformats.org/officeDocument/2006/relationships/image" Target="../media/image3.jpe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Relationship Id="rId9" Type="http://schemas.openxmlformats.org/officeDocument/2006/relationships/slideLayout" Target="../slideLayouts/slideLayout4.xml"/><Relationship Id="rId10" Type="http://schemas.openxmlformats.org/officeDocument/2006/relationships/slideLayout" Target="../slideLayouts/slideLayout5.xml"/><Relationship Id="rId11" Type="http://schemas.openxmlformats.org/officeDocument/2006/relationships/slideLayout" Target="../slideLayouts/slideLayout6.xml"/><Relationship Id="rId12" Type="http://schemas.openxmlformats.org/officeDocument/2006/relationships/slideLayout" Target="../slideLayouts/slideLayout7.xml"/><Relationship Id="rId13" Type="http://schemas.openxmlformats.org/officeDocument/2006/relationships/slideLayout" Target="../slideLayouts/slideLayout8.xml"/><Relationship Id="rId14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729" y="6072790"/>
            <a:ext cx="9143997" cy="79513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</p:pic>
      <p:pic>
        <p:nvPicPr>
          <p:cNvPr id="3" name="image2.jpg" descr="SQLSaturday_Final_We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4337" y="5911455"/>
            <a:ext cx="1912931" cy="95646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4"/>
          <p:cNvSpPr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/>
          <p:nvPr/>
        </p:nvSpPr>
        <p:spPr>
          <a:xfrm>
            <a:off x="536576" y="1299672"/>
            <a:ext cx="8686801" cy="1"/>
          </a:xfrm>
          <a:prstGeom prst="line">
            <a:avLst/>
          </a:prstGeom>
          <a:ln w="12700">
            <a:solidFill>
              <a:schemeClr val="accent2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" name="Shape 7"/>
          <p:cNvSpPr/>
          <p:nvPr/>
        </p:nvSpPr>
        <p:spPr>
          <a:xfrm>
            <a:off x="-14437" y="6070012"/>
            <a:ext cx="9172874" cy="800689"/>
          </a:xfrm>
          <a:prstGeom prst="rect">
            <a:avLst/>
          </a:prstGeom>
          <a:solidFill>
            <a:schemeClr val="accent2"/>
          </a:solidFill>
          <a:ln w="25400">
            <a:solidFill>
              <a:srgbClr val="556F22"/>
            </a:solidFill>
          </a:ln>
          <a:effectLst>
            <a:outerShdw sx="100000" sy="100000" kx="0" ky="0" algn="b" rotWithShape="0" blurRad="812800" dist="0" dir="5400000">
              <a:srgbClr val="000000"/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8" name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59022" y="6241027"/>
            <a:ext cx="2155956" cy="42421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5.jpg" descr="OtterBits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76786" y="6258247"/>
            <a:ext cx="424219" cy="424218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10"/>
          <p:cNvSpPr/>
          <p:nvPr/>
        </p:nvSpPr>
        <p:spPr>
          <a:xfrm>
            <a:off x="755938" y="6349830"/>
            <a:ext cx="1639336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Code Camp NYC - 2016</a:t>
            </a:r>
          </a:p>
        </p:txBody>
      </p:sp>
      <p:sp>
        <p:nvSpPr>
          <p:cNvPr id="11" name="Shape 11"/>
          <p:cNvSpPr/>
          <p:nvPr/>
        </p:nvSpPr>
        <p:spPr>
          <a:xfrm>
            <a:off x="7124337" y="6308724"/>
            <a:ext cx="1639335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pPr/>
            <a:r>
              <a:t>© 2016 OtterBits</a:t>
            </a:r>
          </a:p>
        </p:txBody>
      </p:sp>
      <p:sp>
        <p:nvSpPr>
          <p:cNvPr id="12" name="Shape 12"/>
          <p:cNvSpPr/>
          <p:nvPr>
            <p:ph type="sldNum" sz="quarter" idx="2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p:transition xmlns:p14="http://schemas.microsoft.com/office/powerpoint/2010/main" spd="med" advClick="1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▪"/>
        <a:tabLst/>
        <a:defRPr b="0" baseline="0" cap="none" i="0" spc="0" strike="noStrike" sz="3000" u="none">
          <a:ln>
            <a:noFill/>
          </a:ln>
          <a:solidFill>
            <a:srgbClr val="474947"/>
          </a:solidFill>
          <a:uFillTx/>
          <a:latin typeface="+mn-lt"/>
          <a:ea typeface="+mn-ea"/>
          <a:cs typeface="+mn-cs"/>
          <a:sym typeface="Arial"/>
        </a:defRPr>
      </a:lvl1pPr>
      <a:lvl2pPr marL="786911" marR="0" indent="-32971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▪"/>
        <a:tabLst/>
        <a:defRPr b="0" baseline="0" cap="none" i="0" spc="0" strike="noStrike" sz="3000" u="none">
          <a:ln>
            <a:noFill/>
          </a:ln>
          <a:solidFill>
            <a:srgbClr val="474947"/>
          </a:solidFill>
          <a:uFillTx/>
          <a:latin typeface="+mn-lt"/>
          <a:ea typeface="+mn-ea"/>
          <a:cs typeface="+mn-cs"/>
          <a:sym typeface="Arial"/>
        </a:defRPr>
      </a:lvl2pPr>
      <a:lvl3pPr marL="1226127" marR="0" indent="-311727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▪"/>
        <a:tabLst/>
        <a:defRPr b="0" baseline="0" cap="none" i="0" spc="0" strike="noStrike" sz="3000" u="none">
          <a:ln>
            <a:noFill/>
          </a:ln>
          <a:solidFill>
            <a:srgbClr val="474947"/>
          </a:solidFill>
          <a:uFillTx/>
          <a:latin typeface="+mn-lt"/>
          <a:ea typeface="+mn-ea"/>
          <a:cs typeface="+mn-cs"/>
          <a:sym typeface="Arial"/>
        </a:defRPr>
      </a:lvl3pPr>
      <a:lvl4pPr marL="17145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▪"/>
        <a:tabLst/>
        <a:defRPr b="0" baseline="0" cap="none" i="0" spc="0" strike="noStrike" sz="3000" u="none">
          <a:ln>
            <a:noFill/>
          </a:ln>
          <a:solidFill>
            <a:srgbClr val="474947"/>
          </a:solidFill>
          <a:uFillTx/>
          <a:latin typeface="+mn-lt"/>
          <a:ea typeface="+mn-ea"/>
          <a:cs typeface="+mn-cs"/>
          <a:sym typeface="Arial"/>
        </a:defRPr>
      </a:lvl4pPr>
      <a:lvl5pPr marL="2209800" marR="0" indent="-3810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▪"/>
        <a:tabLst/>
        <a:defRPr b="0" baseline="0" cap="none" i="0" spc="0" strike="noStrike" sz="3000" u="none">
          <a:ln>
            <a:noFill/>
          </a:ln>
          <a:solidFill>
            <a:srgbClr val="474947"/>
          </a:solidFill>
          <a:uFillTx/>
          <a:latin typeface="+mn-lt"/>
          <a:ea typeface="+mn-ea"/>
          <a:cs typeface="+mn-cs"/>
          <a:sym typeface="Arial"/>
        </a:defRPr>
      </a:lvl5pPr>
      <a:lvl6pPr marL="2628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•"/>
        <a:tabLst/>
        <a:defRPr b="0" baseline="0" cap="none" i="0" spc="0" strike="noStrike" sz="3000" u="none">
          <a:ln>
            <a:noFill/>
          </a:ln>
          <a:solidFill>
            <a:srgbClr val="474947"/>
          </a:solidFill>
          <a:uFillTx/>
          <a:latin typeface="+mn-lt"/>
          <a:ea typeface="+mn-ea"/>
          <a:cs typeface="+mn-cs"/>
          <a:sym typeface="Arial"/>
        </a:defRPr>
      </a:lvl6pPr>
      <a:lvl7pPr marL="30861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•"/>
        <a:tabLst/>
        <a:defRPr b="0" baseline="0" cap="none" i="0" spc="0" strike="noStrike" sz="3000" u="none">
          <a:ln>
            <a:noFill/>
          </a:ln>
          <a:solidFill>
            <a:srgbClr val="474947"/>
          </a:solidFill>
          <a:uFillTx/>
          <a:latin typeface="+mn-lt"/>
          <a:ea typeface="+mn-ea"/>
          <a:cs typeface="+mn-cs"/>
          <a:sym typeface="Arial"/>
        </a:defRPr>
      </a:lvl7pPr>
      <a:lvl8pPr marL="35433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•"/>
        <a:tabLst/>
        <a:defRPr b="0" baseline="0" cap="none" i="0" spc="0" strike="noStrike" sz="3000" u="none">
          <a:ln>
            <a:noFill/>
          </a:ln>
          <a:solidFill>
            <a:srgbClr val="474947"/>
          </a:solidFill>
          <a:uFillTx/>
          <a:latin typeface="+mn-lt"/>
          <a:ea typeface="+mn-ea"/>
          <a:cs typeface="+mn-cs"/>
          <a:sym typeface="Arial"/>
        </a:defRPr>
      </a:lvl8pPr>
      <a:lvl9pPr marL="40005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Wingdings"/>
        <a:buChar char="•"/>
        <a:tabLst/>
        <a:defRPr b="0" baseline="0" cap="none" i="0" spc="0" strike="noStrike" sz="3000" u="none">
          <a:ln>
            <a:noFill/>
          </a:ln>
          <a:solidFill>
            <a:srgbClr val="474947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implybusiness.github.io/mongosis/" TargetMode="External"/><Relationship Id="rId3" Type="http://schemas.openxmlformats.org/officeDocument/2006/relationships/hyperlink" Target="http://robomongo.org/" TargetMode="Externa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ongodb.org/downloads" TargetMode="External"/><Relationship Id="rId3" Type="http://schemas.openxmlformats.org/officeDocument/2006/relationships/hyperlink" Target="http://docs.mongodb.org/manual/tutorial/install-mongodb-on-windows/" TargetMode="External"/><Relationship Id="rId4" Type="http://schemas.openxmlformats.org/officeDocument/2006/relationships/hyperlink" Target="https://github.com/mongodb/mongo-csharp-driver/releases?after=v1.9.2" TargetMode="External"/><Relationship Id="rId5" Type="http://schemas.openxmlformats.org/officeDocument/2006/relationships/hyperlink" Target="https://www.microsoft.com/en-us/download/details.aspx?id=36843" TargetMode="External"/><Relationship Id="rId6" Type="http://schemas.openxmlformats.org/officeDocument/2006/relationships/hyperlink" Target="https://msdn.microsoft.com/en-us/data/tools.aspx" TargetMode="Externa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/>
        </p:nvSpPr>
        <p:spPr>
          <a:xfrm>
            <a:off x="755938" y="6349830"/>
            <a:ext cx="3817917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b="1" sz="1100">
                <a:solidFill>
                  <a:srgbClr val="334E8A"/>
                </a:solidFill>
              </a:defRPr>
            </a:lvl1pPr>
          </a:lstStyle>
          <a:p>
            <a:pPr/>
            <a:r>
              <a:t>Code Camp NYC - 2016</a:t>
            </a:r>
          </a:p>
        </p:txBody>
      </p:sp>
      <p:sp>
        <p:nvSpPr>
          <p:cNvPr id="163" name="Shape 163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for Developers</a:t>
            </a:r>
          </a:p>
        </p:txBody>
      </p:sp>
      <p:sp>
        <p:nvSpPr>
          <p:cNvPr id="164" name="Shape 164"/>
          <p:cNvSpPr/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br/>
          </a:p>
        </p:txBody>
      </p:sp>
      <p:sp>
        <p:nvSpPr>
          <p:cNvPr id="165" name="Shape 165"/>
          <p:cNvSpPr/>
          <p:nvPr/>
        </p:nvSpPr>
        <p:spPr>
          <a:xfrm>
            <a:off x="573396" y="2290492"/>
            <a:ext cx="2801687" cy="2145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700"/>
              </a:spcBef>
              <a:defRPr sz="3200">
                <a:solidFill>
                  <a:srgbClr val="334E8A"/>
                </a:solidFill>
              </a:defRPr>
            </a:pPr>
            <a:r>
              <a:t>Ben Galluzzo</a:t>
            </a:r>
          </a:p>
          <a:p>
            <a:pPr>
              <a:spcBef>
                <a:spcPts val="400"/>
              </a:spcBef>
              <a:defRPr>
                <a:solidFill>
                  <a:srgbClr val="334E8A"/>
                </a:solidFill>
              </a:defRPr>
            </a:pPr>
            <a:br>
              <a:rPr sz="3200"/>
            </a:br>
            <a:r>
              <a:t>www.bengalluzzo.com</a:t>
            </a:r>
            <a:br/>
            <a:br/>
            <a:r>
              <a:t>ben_galluzzo@yahoo.com</a:t>
            </a:r>
            <a:br/>
            <a:r>
              <a:t>@BenGalluzzo</a:t>
            </a:r>
          </a:p>
        </p:txBody>
      </p:sp>
      <p:pic>
        <p:nvPicPr>
          <p:cNvPr id="166" name="image4.png" descr="C:\Central\Personal\TO\Development\Events\SQLSaturday\SQLSaturday_506\Logos\LinkedIn_logo_transparen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88814" y="2446638"/>
            <a:ext cx="539339" cy="5393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image5.jpg" descr="OtterBits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88814" y="3418028"/>
            <a:ext cx="804193" cy="804193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Shape 168"/>
          <p:cNvSpPr/>
          <p:nvPr/>
        </p:nvSpPr>
        <p:spPr>
          <a:xfrm>
            <a:off x="6003471" y="4413894"/>
            <a:ext cx="2864865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pPr/>
            <a:r>
              <a:t>bengalluzzo@otterbits.com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Introduction</a:t>
            </a:r>
          </a:p>
        </p:txBody>
      </p:sp>
      <p:sp>
        <p:nvSpPr>
          <p:cNvPr id="171" name="Shape 171"/>
          <p:cNvSpPr/>
          <p:nvPr>
            <p:ph type="sldNum" sz="quarter" idx="4294967295"/>
          </p:nvPr>
        </p:nvSpPr>
        <p:spPr>
          <a:xfrm>
            <a:off x="574104" y="6349830"/>
            <a:ext cx="181835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2" name="image6.jpeg" descr="C:\Projects\SQLSaturday395\Atari_800X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2316" y="1567542"/>
            <a:ext cx="7123074" cy="4019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Introduction</a:t>
            </a:r>
          </a:p>
        </p:txBody>
      </p:sp>
      <p:sp>
        <p:nvSpPr>
          <p:cNvPr id="175" name="Shape 175"/>
          <p:cNvSpPr/>
          <p:nvPr>
            <p:ph type="sldNum" sz="quarter" idx="4294967295"/>
          </p:nvPr>
        </p:nvSpPr>
        <p:spPr>
          <a:xfrm>
            <a:off x="574104" y="6349830"/>
            <a:ext cx="181835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6" name="image7.png" descr="C:\Projects\SQLSaturday395\WWIV_BBS_4.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1581150"/>
            <a:ext cx="7669214" cy="3695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image8.png" descr="C:\Users\sasquatcher\SkyDrive\SQLSaturday_395_Baltimore\highres_1439158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2072004"/>
            <a:ext cx="8229600" cy="27432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Shape 1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Introduction</a:t>
            </a:r>
          </a:p>
        </p:txBody>
      </p:sp>
      <p:sp>
        <p:nvSpPr>
          <p:cNvPr id="180" name="Shape 180"/>
          <p:cNvSpPr/>
          <p:nvPr>
            <p:ph type="sldNum" sz="quarter" idx="4294967295"/>
          </p:nvPr>
        </p:nvSpPr>
        <p:spPr>
          <a:xfrm>
            <a:off x="574104" y="6349830"/>
            <a:ext cx="181835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for SQL Developers</a:t>
            </a:r>
          </a:p>
        </p:txBody>
      </p:sp>
      <p:sp>
        <p:nvSpPr>
          <p:cNvPr id="183" name="Shape 183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MongoDB Overview</a:t>
            </a:r>
          </a:p>
          <a:p>
            <a:pPr/>
            <a:r>
              <a:t>MongoDB to SQL terminology</a:t>
            </a:r>
          </a:p>
          <a:p>
            <a:pPr/>
            <a:r>
              <a:t>MongoDB Operations</a:t>
            </a:r>
          </a:p>
          <a:p>
            <a:pPr/>
            <a:r>
              <a:t>MongoDB Operations (demo)</a:t>
            </a:r>
          </a:p>
          <a:p>
            <a:pPr/>
            <a:r>
              <a:t>Development environment overview</a:t>
            </a:r>
          </a:p>
          <a:p>
            <a:pPr/>
            <a:r>
              <a:t>SSIS - MongoDB to SQL Server (demo)</a:t>
            </a:r>
          </a:p>
          <a:p>
            <a:pPr/>
            <a:r>
              <a:t>SSIS - Disparate Documents (demo) </a:t>
            </a:r>
          </a:p>
          <a:p>
            <a:pPr/>
            <a:r>
              <a:t>Resources</a:t>
            </a:r>
          </a:p>
        </p:txBody>
      </p:sp>
      <p:sp>
        <p:nvSpPr>
          <p:cNvPr id="184" name="Shape 184"/>
          <p:cNvSpPr/>
          <p:nvPr>
            <p:ph type="sldNum" sz="quarter" idx="4294967295"/>
          </p:nvPr>
        </p:nvSpPr>
        <p:spPr>
          <a:xfrm>
            <a:off x="574104" y="6349830"/>
            <a:ext cx="181835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Overview</a:t>
            </a:r>
          </a:p>
        </p:txBody>
      </p:sp>
      <p:sp>
        <p:nvSpPr>
          <p:cNvPr id="187" name="Shape 187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What is MongoDB?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Open Source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Document Oriented Database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Uses BSON “Binary JSON” format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Multi-platform</a:t>
            </a:r>
          </a:p>
        </p:txBody>
      </p:sp>
      <p:sp>
        <p:nvSpPr>
          <p:cNvPr id="188" name="Shape 188"/>
          <p:cNvSpPr/>
          <p:nvPr>
            <p:ph type="sldNum" sz="quarter" idx="4294967295"/>
          </p:nvPr>
        </p:nvSpPr>
        <p:spPr>
          <a:xfrm>
            <a:off x="574104" y="6349830"/>
            <a:ext cx="181835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Overview</a:t>
            </a:r>
          </a:p>
        </p:txBody>
      </p:sp>
      <p:sp>
        <p:nvSpPr>
          <p:cNvPr id="191" name="Shape 191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Who uses MongoDB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Weather Channel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ADP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Expedia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SourceForge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Bosch</a:t>
            </a:r>
          </a:p>
        </p:txBody>
      </p:sp>
      <p:sp>
        <p:nvSpPr>
          <p:cNvPr id="192" name="Shape 192"/>
          <p:cNvSpPr/>
          <p:nvPr>
            <p:ph type="sldNum" sz="quarter" idx="4294967295"/>
          </p:nvPr>
        </p:nvSpPr>
        <p:spPr>
          <a:xfrm>
            <a:off x="574104" y="6349830"/>
            <a:ext cx="181835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Overview</a:t>
            </a:r>
          </a:p>
        </p:txBody>
      </p:sp>
      <p:sp>
        <p:nvSpPr>
          <p:cNvPr id="195" name="Shape 195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Features of MongoDB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document-oriented database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not strongly typed (structure not enforced)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server-side JavaScript execution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interoperates nicely with applications (JSON)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offers load balancing (multiple servers)</a:t>
            </a:r>
          </a:p>
        </p:txBody>
      </p:sp>
      <p:sp>
        <p:nvSpPr>
          <p:cNvPr id="196" name="Shape 196"/>
          <p:cNvSpPr/>
          <p:nvPr>
            <p:ph type="sldNum" sz="quarter" idx="4294967295"/>
          </p:nvPr>
        </p:nvSpPr>
        <p:spPr>
          <a:xfrm>
            <a:off x="574104" y="6349830"/>
            <a:ext cx="181835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Overview</a:t>
            </a:r>
          </a:p>
        </p:txBody>
      </p:sp>
      <p:sp>
        <p:nvSpPr>
          <p:cNvPr id="199" name="Shape 199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Reasons for using MongoDB (or NoSQL)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High amount of data having low value</a:t>
            </a:r>
          </a:p>
          <a:p>
            <a:pPr lvl="2" marL="1143000" indent="-228600">
              <a:spcBef>
                <a:spcPts val="500"/>
              </a:spcBef>
              <a:defRPr sz="2200"/>
            </a:pPr>
            <a:r>
              <a:t>Social networking comments</a:t>
            </a:r>
          </a:p>
          <a:p>
            <a:pPr lvl="2" marL="1143000" indent="-228600">
              <a:spcBef>
                <a:spcPts val="500"/>
              </a:spcBef>
              <a:defRPr sz="2200"/>
            </a:pPr>
            <a:r>
              <a:t>Log data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Document Storage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Cached Data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Unstable Schema</a:t>
            </a:r>
          </a:p>
        </p:txBody>
      </p:sp>
      <p:sp>
        <p:nvSpPr>
          <p:cNvPr id="200" name="Shape 200"/>
          <p:cNvSpPr/>
          <p:nvPr>
            <p:ph type="sldNum" sz="quarter" idx="4294967295"/>
          </p:nvPr>
        </p:nvSpPr>
        <p:spPr>
          <a:xfrm>
            <a:off x="574104" y="6349830"/>
            <a:ext cx="181835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to SQL Terminology</a:t>
            </a:r>
          </a:p>
        </p:txBody>
      </p:sp>
      <p:graphicFrame>
        <p:nvGraphicFramePr>
          <p:cNvPr id="203" name="Table 203"/>
          <p:cNvGraphicFramePr/>
          <p:nvPr/>
        </p:nvGraphicFramePr>
        <p:xfrm>
          <a:off x="457200" y="1600200"/>
          <a:ext cx="8229600" cy="29667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MongoDB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SQL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database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database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collection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table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document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record (row)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field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column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linking/embedded documents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join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primary key (_id field)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primary key (user designated)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index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index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204" name="Shape 204"/>
          <p:cNvSpPr/>
          <p:nvPr>
            <p:ph type="sldNum" sz="quarter" idx="4294967295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Operations</a:t>
            </a:r>
          </a:p>
        </p:txBody>
      </p:sp>
      <p:sp>
        <p:nvSpPr>
          <p:cNvPr id="207" name="Shape 207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INSERT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db.&lt;collectionName&gt;.insert( { .... } )</a:t>
            </a:r>
          </a:p>
          <a:p>
            <a:pPr/>
            <a:r>
              <a:t>SELECT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db.&lt;collectionName&gt;.find()</a:t>
            </a:r>
          </a:p>
          <a:p>
            <a:pPr/>
            <a:r>
              <a:t>UPDATE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db.&lt;collectionName&gt;.update( { .... } )</a:t>
            </a:r>
          </a:p>
          <a:p>
            <a:pPr/>
            <a:r>
              <a:t>DELETE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db.&lt;collectionName&gt;.remove( { .... } )</a:t>
            </a:r>
          </a:p>
        </p:txBody>
      </p:sp>
      <p:sp>
        <p:nvSpPr>
          <p:cNvPr id="208" name="Shape 208"/>
          <p:cNvSpPr/>
          <p:nvPr>
            <p:ph type="sldNum" sz="quarter" idx="4294967295"/>
          </p:nvPr>
        </p:nvSpPr>
        <p:spPr>
          <a:xfrm>
            <a:off x="506778" y="6349830"/>
            <a:ext cx="249161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Operations</a:t>
            </a:r>
          </a:p>
        </p:txBody>
      </p:sp>
      <p:sp>
        <p:nvSpPr>
          <p:cNvPr id="211" name="Shape 211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5400"/>
            </a:pPr>
          </a:p>
          <a:p>
            <a:pPr marL="0" indent="0" algn="ctr">
              <a:spcBef>
                <a:spcPts val="1200"/>
              </a:spcBef>
              <a:buSzTx/>
              <a:buNone/>
              <a:defRPr sz="5400"/>
            </a:pPr>
            <a:r>
              <a:t>DEMO</a:t>
            </a:r>
          </a:p>
        </p:txBody>
      </p:sp>
      <p:sp>
        <p:nvSpPr>
          <p:cNvPr id="212" name="Shape 212"/>
          <p:cNvSpPr/>
          <p:nvPr>
            <p:ph type="sldNum" sz="quarter" idx="4294967295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>
            <p:ph type="title"/>
          </p:nvPr>
        </p:nvSpPr>
        <p:spPr>
          <a:xfrm>
            <a:off x="446313" y="274638"/>
            <a:ext cx="8229601" cy="1143001"/>
          </a:xfrm>
          <a:prstGeom prst="rect">
            <a:avLst/>
          </a:prstGeom>
        </p:spPr>
        <p:txBody>
          <a:bodyPr/>
          <a:lstStyle/>
          <a:p>
            <a:pPr/>
            <a:r>
              <a:t>Development Environment Overview</a:t>
            </a:r>
          </a:p>
        </p:txBody>
      </p:sp>
      <p:sp>
        <p:nvSpPr>
          <p:cNvPr id="215" name="Shape 215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MongoDB</a:t>
            </a:r>
          </a:p>
          <a:p>
            <a:pPr/>
            <a:r>
              <a:t>MongoDB CSharp driver</a:t>
            </a:r>
          </a:p>
          <a:p>
            <a:pPr/>
            <a:r>
              <a:t>Register driver dll’s</a:t>
            </a:r>
          </a:p>
          <a:p>
            <a:pPr/>
            <a:r>
              <a:t>Visual Studio BIDS/SSDT</a:t>
            </a:r>
          </a:p>
        </p:txBody>
      </p:sp>
      <p:sp>
        <p:nvSpPr>
          <p:cNvPr id="216" name="Shape 216"/>
          <p:cNvSpPr/>
          <p:nvPr>
            <p:ph type="sldNum" sz="quarter" idx="4294967295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SSIS - MongoDB to SQL Server</a:t>
            </a:r>
          </a:p>
        </p:txBody>
      </p:sp>
      <p:sp>
        <p:nvSpPr>
          <p:cNvPr id="219" name="Shape 219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5400"/>
            </a:pPr>
          </a:p>
          <a:p>
            <a:pPr marL="0" indent="0" algn="ctr">
              <a:spcBef>
                <a:spcPts val="1200"/>
              </a:spcBef>
              <a:buSzTx/>
              <a:buNone/>
              <a:defRPr sz="5400"/>
            </a:pPr>
            <a:r>
              <a:t>DEMO</a:t>
            </a:r>
          </a:p>
        </p:txBody>
      </p:sp>
      <p:sp>
        <p:nvSpPr>
          <p:cNvPr id="220" name="Shape 220"/>
          <p:cNvSpPr/>
          <p:nvPr>
            <p:ph type="sldNum" sz="quarter" idx="4294967295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SSIS – Disparate Documents</a:t>
            </a:r>
          </a:p>
        </p:txBody>
      </p:sp>
      <p:sp>
        <p:nvSpPr>
          <p:cNvPr id="223" name="Shape 223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5400"/>
            </a:pPr>
          </a:p>
          <a:p>
            <a:pPr marL="0" indent="0" algn="ctr">
              <a:spcBef>
                <a:spcPts val="1200"/>
              </a:spcBef>
              <a:buSzTx/>
              <a:buNone/>
              <a:defRPr sz="5400"/>
            </a:pPr>
            <a:r>
              <a:t>DEMO</a:t>
            </a:r>
          </a:p>
        </p:txBody>
      </p:sp>
      <p:sp>
        <p:nvSpPr>
          <p:cNvPr id="224" name="Shape 224"/>
          <p:cNvSpPr/>
          <p:nvPr>
            <p:ph type="sldNum" sz="quarter" idx="4294967295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Resources</a:t>
            </a:r>
          </a:p>
        </p:txBody>
      </p:sp>
      <p:sp>
        <p:nvSpPr>
          <p:cNvPr id="227" name="Shape 227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MongoDB Utilities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MongoVue </a:t>
            </a:r>
          </a:p>
          <a:p>
            <a:pPr lvl="2" marL="1143000" indent="-228600">
              <a:spcBef>
                <a:spcPts val="500"/>
              </a:spcBef>
              <a:defRPr sz="2200"/>
            </a:pP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2" invalidUrl="" action="" tgtFrame="" tooltip="" history="1" highlightClick="0" endSnd="0"/>
              </a:rPr>
              <a:t>http://simplybusiness.github.io/mongosis</a:t>
            </a: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2" invalidUrl="" action="" tgtFrame="" tooltip="" history="1" highlightClick="0" endSnd="0"/>
              </a:rPr>
              <a:t>/</a:t>
            </a:r>
          </a:p>
          <a:p>
            <a:pPr lvl="1" marL="742950" indent="-285750">
              <a:spcBef>
                <a:spcPts val="600"/>
              </a:spcBef>
              <a:defRPr sz="2600"/>
            </a:pPr>
            <a:r>
              <a:t>RoboMongo</a:t>
            </a:r>
          </a:p>
          <a:p>
            <a:pPr lvl="2" marL="1143000" indent="-228600">
              <a:spcBef>
                <a:spcPts val="500"/>
              </a:spcBef>
              <a:defRPr sz="2200"/>
            </a:pP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3" invalidUrl="" action="" tgtFrame="" tooltip="" history="1" highlightClick="0" endSnd="0"/>
              </a:rPr>
              <a:t>http://robomongo.org</a:t>
            </a: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3" invalidUrl="" action="" tgtFrame="" tooltip="" history="1" highlightClick="0" endSnd="0"/>
              </a:rPr>
              <a:t>/</a:t>
            </a:r>
          </a:p>
          <a:p>
            <a:pPr/>
            <a:r>
              <a:t>MongoDB SSIS Components</a:t>
            </a:r>
          </a:p>
          <a:p>
            <a:pPr lvl="2" marL="1143000" indent="-228600">
              <a:spcBef>
                <a:spcPts val="500"/>
              </a:spcBef>
              <a:defRPr sz="2200"/>
            </a:pPr>
            <a:r>
              <a:t>Mongosis</a:t>
            </a:r>
          </a:p>
          <a:p>
            <a:pPr lvl="3" marL="1600200" indent="-228600">
              <a:spcBef>
                <a:spcPts val="400"/>
              </a:spcBef>
              <a:defRPr sz="2000"/>
            </a:pP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2" invalidUrl="" action="" tgtFrame="" tooltip="" history="1" highlightClick="0" endSnd="0"/>
              </a:rPr>
              <a:t>http://simplybusiness.github.io/mongosis</a:t>
            </a: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2" invalidUrl="" action="" tgtFrame="" tooltip="" history="1" highlightClick="0" endSnd="0"/>
              </a:rPr>
              <a:t>/</a:t>
            </a:r>
          </a:p>
        </p:txBody>
      </p:sp>
      <p:sp>
        <p:nvSpPr>
          <p:cNvPr id="228" name="Shape 228"/>
          <p:cNvSpPr/>
          <p:nvPr>
            <p:ph type="sldNum" sz="quarter" idx="4294967295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Additional Resources</a:t>
            </a:r>
          </a:p>
        </p:txBody>
      </p:sp>
      <p:sp>
        <p:nvSpPr>
          <p:cNvPr id="231" name="Shape 231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500"/>
              </a:spcBef>
              <a:defRPr sz="2100"/>
            </a:pPr>
            <a:r>
              <a:t>Installing MongoDB</a:t>
            </a:r>
          </a:p>
          <a:p>
            <a:pPr lvl="1" marL="742950" indent="-285750">
              <a:lnSpc>
                <a:spcPct val="80000"/>
              </a:lnSpc>
              <a:spcBef>
                <a:spcPts val="400"/>
              </a:spcBef>
              <a:defRPr sz="1800"/>
            </a:pPr>
            <a:r>
              <a:t>Installation Package</a:t>
            </a:r>
          </a:p>
          <a:p>
            <a:pPr lvl="2" marL="1143000" indent="-228600">
              <a:lnSpc>
                <a:spcPct val="80000"/>
              </a:lnSpc>
              <a:spcBef>
                <a:spcPts val="300"/>
              </a:spcBef>
              <a:defRPr sz="1600"/>
            </a:pP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2" invalidUrl="" action="" tgtFrame="" tooltip="" history="1" highlightClick="0" endSnd="0"/>
              </a:rPr>
              <a:t>http://</a:t>
            </a: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2" invalidUrl="" action="" tgtFrame="" tooltip="" history="1" highlightClick="0" endSnd="0"/>
              </a:rPr>
              <a:t>www.mongodb.org/downloads</a:t>
            </a:r>
            <a:endParaRPr sz="2400"/>
          </a:p>
          <a:p>
            <a:pPr lvl="1" marL="742950" indent="-285750">
              <a:lnSpc>
                <a:spcPct val="80000"/>
              </a:lnSpc>
              <a:spcBef>
                <a:spcPts val="400"/>
              </a:spcBef>
              <a:defRPr sz="1800"/>
            </a:pPr>
            <a:r>
              <a:t>Installation Notes</a:t>
            </a:r>
          </a:p>
          <a:p>
            <a:pPr lvl="2" marL="1143000" indent="-228600">
              <a:lnSpc>
                <a:spcPct val="80000"/>
              </a:lnSpc>
              <a:spcBef>
                <a:spcPts val="300"/>
              </a:spcBef>
              <a:defRPr sz="1500"/>
            </a:pP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3" invalidUrl="" action="" tgtFrame="" tooltip="" history="1" highlightClick="0" endSnd="0"/>
              </a:rPr>
              <a:t>http://docs.mongodb.org/manual/tutorial/install-mongodb-on-windows/</a:t>
            </a:r>
          </a:p>
          <a:p>
            <a:pPr>
              <a:lnSpc>
                <a:spcPct val="80000"/>
              </a:lnSpc>
              <a:spcBef>
                <a:spcPts val="500"/>
              </a:spcBef>
              <a:defRPr sz="2100"/>
            </a:pPr>
          </a:p>
          <a:p>
            <a:pPr>
              <a:lnSpc>
                <a:spcPct val="80000"/>
              </a:lnSpc>
              <a:spcBef>
                <a:spcPts val="500"/>
              </a:spcBef>
              <a:defRPr sz="2100"/>
            </a:pPr>
            <a:r>
              <a:t>CSharp Driver (v1.8.3)</a:t>
            </a:r>
          </a:p>
          <a:p>
            <a:pPr lvl="1" marL="742950" indent="-285750">
              <a:lnSpc>
                <a:spcPct val="80000"/>
              </a:lnSpc>
              <a:spcBef>
                <a:spcPts val="400"/>
              </a:spcBef>
              <a:defRPr sz="1800"/>
            </a:pP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4" invalidUrl="" action="" tgtFrame="" tooltip="" history="1" highlightClick="0" endSnd="0"/>
              </a:rPr>
              <a:t>https://github.com/mongodb/mongo-csharp-driver/releases?after=v1.9.2</a:t>
            </a:r>
          </a:p>
          <a:p>
            <a:pPr>
              <a:lnSpc>
                <a:spcPct val="80000"/>
              </a:lnSpc>
              <a:spcBef>
                <a:spcPts val="500"/>
              </a:spcBef>
              <a:defRPr sz="2100"/>
            </a:pPr>
          </a:p>
          <a:p>
            <a:pPr>
              <a:lnSpc>
                <a:spcPct val="80000"/>
              </a:lnSpc>
              <a:spcBef>
                <a:spcPts val="500"/>
              </a:spcBef>
              <a:defRPr sz="2100"/>
            </a:pPr>
            <a:r>
              <a:t>BIDS/SQL Server Data Tools (SSDT)</a:t>
            </a:r>
          </a:p>
          <a:p>
            <a:pPr lvl="1" marL="742950" indent="-285750">
              <a:lnSpc>
                <a:spcPct val="80000"/>
              </a:lnSpc>
              <a:spcBef>
                <a:spcPts val="400"/>
              </a:spcBef>
              <a:defRPr sz="1800"/>
            </a:pPr>
            <a:r>
              <a:t>For Visual Studio 2012</a:t>
            </a:r>
          </a:p>
          <a:p>
            <a:pPr lvl="2" marL="1143000" indent="-228600">
              <a:lnSpc>
                <a:spcPct val="80000"/>
              </a:lnSpc>
              <a:spcBef>
                <a:spcPts val="300"/>
              </a:spcBef>
              <a:defRPr sz="1500"/>
            </a:pP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5" invalidUrl="" action="" tgtFrame="" tooltip="" history="1" highlightClick="0" endSnd="0"/>
              </a:rPr>
              <a:t>https://www.microsoft.com/en-us/download/details.aspx?id=36843</a:t>
            </a:r>
          </a:p>
          <a:p>
            <a:pPr lvl="1" marL="742950" indent="-285750">
              <a:lnSpc>
                <a:spcPct val="80000"/>
              </a:lnSpc>
              <a:spcBef>
                <a:spcPts val="400"/>
              </a:spcBef>
              <a:defRPr sz="1800"/>
            </a:pPr>
            <a:r>
              <a:t>SSDT Notes</a:t>
            </a:r>
          </a:p>
          <a:p>
            <a:pPr lvl="2" marL="1143000" indent="-228600">
              <a:lnSpc>
                <a:spcPct val="80000"/>
              </a:lnSpc>
              <a:spcBef>
                <a:spcPts val="300"/>
              </a:spcBef>
              <a:defRPr sz="1500"/>
            </a:pP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6" invalidUrl="" action="" tgtFrame="" tooltip="" history="1" highlightClick="0" endSnd="0"/>
              </a:rPr>
              <a:t>https://</a:t>
            </a:r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6" invalidUrl="" action="" tgtFrame="" tooltip="" history="1" highlightClick="0" endSnd="0"/>
              </a:rPr>
              <a:t>msdn.microsoft.com/en-us/data/tools.aspx</a:t>
            </a:r>
          </a:p>
        </p:txBody>
      </p:sp>
      <p:sp>
        <p:nvSpPr>
          <p:cNvPr id="232" name="Shape 232"/>
          <p:cNvSpPr/>
          <p:nvPr>
            <p:ph type="sldNum" sz="quarter" idx="4294967295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Professional Groups</a:t>
            </a:r>
          </a:p>
        </p:txBody>
      </p:sp>
      <p:sp>
        <p:nvSpPr>
          <p:cNvPr id="235" name="Shape 235"/>
          <p:cNvSpPr/>
          <p:nvPr>
            <p:ph type="sldNum" sz="quarter" idx="4294967295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6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72188" y="4079838"/>
            <a:ext cx="3986163" cy="443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77753" y="2391079"/>
            <a:ext cx="1690198" cy="603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age4.png" descr="C:\Central\Personal\TO\Development\Events\SQLSaturday\SQLSaturday_506\Logos\LinkedIn_logo_transparent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46174" y="2423261"/>
            <a:ext cx="539339" cy="5393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47192" y="2423261"/>
            <a:ext cx="665568" cy="5393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Thanks to our Sponsors</a:t>
            </a:r>
          </a:p>
        </p:txBody>
      </p:sp>
      <p:pic>
        <p:nvPicPr>
          <p:cNvPr id="242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6342" y="1919595"/>
            <a:ext cx="1229155" cy="350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29377" y="1935272"/>
            <a:ext cx="835247" cy="350310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Shape 244"/>
          <p:cNvSpPr/>
          <p:nvPr/>
        </p:nvSpPr>
        <p:spPr>
          <a:xfrm>
            <a:off x="934571" y="1443620"/>
            <a:ext cx="1820377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700">
                <a:solidFill>
                  <a:schemeClr val="accent5"/>
                </a:solidFill>
              </a:defRPr>
            </a:lvl1pPr>
          </a:lstStyle>
          <a:p>
            <a:pPr/>
            <a:r>
              <a:t>Marquee Sponsor</a:t>
            </a:r>
          </a:p>
        </p:txBody>
      </p:sp>
      <p:sp>
        <p:nvSpPr>
          <p:cNvPr id="245" name="Shape 245"/>
          <p:cNvSpPr/>
          <p:nvPr/>
        </p:nvSpPr>
        <p:spPr>
          <a:xfrm>
            <a:off x="4442874" y="1443620"/>
            <a:ext cx="1808254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700">
                <a:solidFill>
                  <a:schemeClr val="accent5"/>
                </a:solidFill>
              </a:defRPr>
            </a:lvl1pPr>
          </a:lstStyle>
          <a:p>
            <a:pPr/>
            <a:r>
              <a:t>Platinum Sponsor</a:t>
            </a:r>
          </a:p>
        </p:txBody>
      </p:sp>
      <p:sp>
        <p:nvSpPr>
          <p:cNvPr id="246" name="Shape 246"/>
          <p:cNvSpPr/>
          <p:nvPr/>
        </p:nvSpPr>
        <p:spPr>
          <a:xfrm>
            <a:off x="927312" y="2649551"/>
            <a:ext cx="1508123" cy="338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700">
                <a:solidFill>
                  <a:schemeClr val="accent5"/>
                </a:solidFill>
              </a:defRPr>
            </a:lvl1pPr>
          </a:lstStyle>
          <a:p>
            <a:pPr/>
            <a:r>
              <a:t>Silver Sponsor</a:t>
            </a:r>
          </a:p>
        </p:txBody>
      </p:sp>
      <p:sp>
        <p:nvSpPr>
          <p:cNvPr id="247" name="Shape 247"/>
          <p:cNvSpPr/>
          <p:nvPr/>
        </p:nvSpPr>
        <p:spPr>
          <a:xfrm>
            <a:off x="928108" y="4353431"/>
            <a:ext cx="2012558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700">
                <a:solidFill>
                  <a:schemeClr val="accent5"/>
                </a:solidFill>
              </a:defRPr>
            </a:lvl1pPr>
          </a:lstStyle>
          <a:p>
            <a:pPr/>
            <a:r>
              <a:t>Contributing Vendor</a:t>
            </a:r>
          </a:p>
        </p:txBody>
      </p:sp>
      <p:pic>
        <p:nvPicPr>
          <p:cNvPr id="248" name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65411" y="3063728"/>
            <a:ext cx="1151016" cy="350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59620" y="2804211"/>
            <a:ext cx="2394644" cy="8713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pasted-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897457" y="3067432"/>
            <a:ext cx="1546698" cy="342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pasted-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43144" y="3710347"/>
            <a:ext cx="1562272" cy="3555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pasted-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378076" y="3712976"/>
            <a:ext cx="1461339" cy="350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pasted-imag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456520" y="4885144"/>
            <a:ext cx="955735" cy="350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pasted-imag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754859" y="4891999"/>
            <a:ext cx="492185" cy="350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pasted-imag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350970" y="4891999"/>
            <a:ext cx="1811944" cy="350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pasted-imag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5579957" y="4820944"/>
            <a:ext cx="635380" cy="492420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Shape 257"/>
          <p:cNvSpPr/>
          <p:nvPr>
            <p:ph type="sldNum" sz="quarter" idx="4294967295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Thanks to our Volunteers</a:t>
            </a:r>
          </a:p>
        </p:txBody>
      </p:sp>
      <p:sp>
        <p:nvSpPr>
          <p:cNvPr id="260" name="Shape 260"/>
          <p:cNvSpPr/>
          <p:nvPr>
            <p:ph type="sldNum" sz="quarter" idx="4294967295"/>
          </p:nvPr>
        </p:nvSpPr>
        <p:spPr>
          <a:xfrm>
            <a:off x="496410" y="6349830"/>
            <a:ext cx="259529" cy="23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61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8839" y="2853814"/>
            <a:ext cx="2743201" cy="5397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microsof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11750" y="2861504"/>
            <a:ext cx="2743200" cy="58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/>
          <p:nvPr/>
        </p:nvSpPr>
        <p:spPr>
          <a:xfrm>
            <a:off x="755938" y="6349830"/>
            <a:ext cx="3817917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b="1" sz="1100">
                <a:solidFill>
                  <a:srgbClr val="334E8A"/>
                </a:solidFill>
              </a:defRPr>
            </a:lvl1pPr>
          </a:lstStyle>
          <a:p>
            <a:pPr/>
            <a:r>
              <a:t>Code Camp NYC - 2016</a:t>
            </a:r>
          </a:p>
        </p:txBody>
      </p:sp>
      <p:sp>
        <p:nvSpPr>
          <p:cNvPr id="265" name="Shape 2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MongoDB for Developers</a:t>
            </a:r>
          </a:p>
        </p:txBody>
      </p:sp>
      <p:sp>
        <p:nvSpPr>
          <p:cNvPr id="266" name="Shape 266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br/>
          </a:p>
        </p:txBody>
      </p:sp>
      <p:sp>
        <p:nvSpPr>
          <p:cNvPr id="267" name="Shape 267"/>
          <p:cNvSpPr/>
          <p:nvPr/>
        </p:nvSpPr>
        <p:spPr>
          <a:xfrm>
            <a:off x="573396" y="2290492"/>
            <a:ext cx="2801687" cy="2145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spcBef>
                <a:spcPts val="700"/>
              </a:spcBef>
              <a:defRPr sz="3200">
                <a:solidFill>
                  <a:srgbClr val="334E8A"/>
                </a:solidFill>
              </a:defRPr>
            </a:pPr>
            <a:r>
              <a:t>Ben Galluzzo</a:t>
            </a:r>
          </a:p>
          <a:p>
            <a:pPr>
              <a:spcBef>
                <a:spcPts val="400"/>
              </a:spcBef>
              <a:defRPr>
                <a:solidFill>
                  <a:srgbClr val="334E8A"/>
                </a:solidFill>
              </a:defRPr>
            </a:pPr>
            <a:br>
              <a:rPr sz="3200"/>
            </a:br>
            <a:r>
              <a:t>www.bengalluzzo.com</a:t>
            </a:r>
            <a:br/>
            <a:br/>
            <a:r>
              <a:t>ben_galluzzo@yahoo.com</a:t>
            </a:r>
            <a:br/>
            <a:r>
              <a:t>@BenGalluzzo</a:t>
            </a:r>
          </a:p>
        </p:txBody>
      </p:sp>
      <p:pic>
        <p:nvPicPr>
          <p:cNvPr id="268" name="image4.png" descr="C:\Central\Personal\TO\Development\Events\SQLSaturday\SQLSaturday_506\Logos\LinkedIn_logo_transparen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88814" y="2446638"/>
            <a:ext cx="539339" cy="5393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image5.jpg" descr="OtterBits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88814" y="3418028"/>
            <a:ext cx="804193" cy="804193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Shape 270"/>
          <p:cNvSpPr/>
          <p:nvPr/>
        </p:nvSpPr>
        <p:spPr>
          <a:xfrm>
            <a:off x="6003471" y="4413894"/>
            <a:ext cx="2864865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pPr/>
            <a:r>
              <a:t>bengalluzzo@otterbits.com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63764"/>
      </a:accent1>
      <a:accent2>
        <a:srgbClr val="75982F"/>
      </a:accent2>
      <a:accent3>
        <a:srgbClr val="16223C"/>
      </a:accent3>
      <a:accent4>
        <a:srgbClr val="B18126"/>
      </a:accent4>
      <a:accent5>
        <a:srgbClr val="00517C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63764"/>
      </a:accent1>
      <a:accent2>
        <a:srgbClr val="75982F"/>
      </a:accent2>
      <a:accent3>
        <a:srgbClr val="16223C"/>
      </a:accent3>
      <a:accent4>
        <a:srgbClr val="B18126"/>
      </a:accent4>
      <a:accent5>
        <a:srgbClr val="00517C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